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RWA COLLATERAL PLATFORM ON BLOCKDAG</a:t>
            </a:r>
            <a:endParaRPr lang="en-US" sz="820" dirty="0"/>
          </a:p>
        </p:txBody>
      </p:sp>
      <p:sp>
        <p:nvSpPr>
          <p:cNvPr id="4" name="Text 2"/>
          <p:cNvSpPr/>
          <p:nvPr/>
        </p:nvSpPr>
        <p:spPr>
          <a:xfrm>
            <a:off x="576072" y="960120"/>
            <a:ext cx="681228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RWA</a:t>
            </a:r>
            <a:endParaRPr lang="en-US" sz="4600" dirty="0"/>
          </a:p>
          <a:p>
            <a:pPr algn="l" indent="0" marL="0">
              <a:buNone/>
            </a:pPr>
            <a:r>
              <a:rPr lang="en-US" sz="46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Collateralization</a:t>
            </a:r>
            <a:endParaRPr lang="en-US" sz="4600" dirty="0"/>
          </a:p>
          <a:p>
            <a:pPr algn="l" indent="0" marL="0">
              <a:buNone/>
            </a:pPr>
            <a:r>
              <a:rPr lang="en-US" sz="46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58368" y="4224528"/>
            <a:ext cx="56692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550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universal platform for turning verified real-world assets into lender-grade collateral and connecting them to approved liquidity partners.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7635240" y="1005840"/>
            <a:ext cx="3950208" cy="4315968"/>
          </a:xfrm>
          <a:prstGeom prst="roundRect">
            <a:avLst>
              <a:gd name="adj" fmla="val 4167"/>
            </a:avLst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936992" y="137160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Two entry points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7936992" y="1938528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own RWAs</a:t>
            </a:r>
            <a:endParaRPr lang="en-US" sz="2700" dirty="0"/>
          </a:p>
          <a:p>
            <a:pPr algn="l" indent="0" marL="0">
              <a:buNone/>
            </a:pPr>
            <a:r>
              <a:rPr lang="en-US" sz="27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want credit.</a:t>
            </a:r>
            <a:endParaRPr lang="en-US" sz="2700" dirty="0"/>
          </a:p>
        </p:txBody>
      </p:sp>
      <p:sp>
        <p:nvSpPr>
          <p:cNvPr id="9" name="Shape 7"/>
          <p:cNvSpPr/>
          <p:nvPr/>
        </p:nvSpPr>
        <p:spPr>
          <a:xfrm>
            <a:off x="7936992" y="3081528"/>
            <a:ext cx="3108960" cy="0"/>
          </a:xfrm>
          <a:prstGeom prst="line">
            <a:avLst/>
          </a:prstGeom>
          <a:noFill/>
          <a:ln w="12700">
            <a:solidFill>
              <a:srgbClr val="0A0A0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936992" y="3493008"/>
            <a:ext cx="347472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provide liquidity</a:t>
            </a:r>
            <a:endParaRPr lang="en-US" sz="2700" dirty="0"/>
          </a:p>
          <a:p>
            <a:pPr algn="l" indent="0" marL="0">
              <a:buNone/>
            </a:pPr>
            <a:r>
              <a:rPr lang="en-US" sz="27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want secured yield.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658368" y="5806440"/>
            <a:ext cx="4389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Prepared by Moore &amp; Crew | June 2026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13" name="Text 11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7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7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09, FIRST USE CASE</a:t>
            </a:r>
            <a:endParaRPr lang="en-US" sz="820" dirty="0"/>
          </a:p>
        </p:txBody>
      </p:sp>
      <p:sp>
        <p:nvSpPr>
          <p:cNvPr id="4" name="Text 2"/>
          <p:cNvSpPr/>
          <p:nvPr/>
        </p:nvSpPr>
        <p:spPr>
          <a:xfrm>
            <a:off x="658368" y="1143000"/>
            <a:ext cx="7909560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Stargems is not the product.</a:t>
            </a:r>
            <a:endParaRPr lang="en-US" sz="4000" dirty="0"/>
          </a:p>
          <a:p>
            <a:pPr algn="l" indent="0" marL="0">
              <a:buNone/>
            </a:pPr>
            <a:r>
              <a:rPr lang="en-US" sz="40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is the first proof point.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13232" y="3310128"/>
            <a:ext cx="5303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Feedback from the team: the diamonds are in the vault; the commercial question is who supplies liquidity.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675120" y="1170432"/>
            <a:ext cx="4434840" cy="4251960"/>
          </a:xfrm>
          <a:prstGeom prst="roundRect">
            <a:avLst>
              <a:gd name="adj" fmla="val 3441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995160" y="1600200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7498080" y="1536192"/>
            <a:ext cx="3063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Vaulted certified diamonds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995160" y="2350008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7498080" y="2286000"/>
            <a:ext cx="3063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RWA evidence and control baseline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995160" y="3099816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7498080" y="3035808"/>
            <a:ext cx="3063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Approved liquidity partner or facility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995160" y="3849624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7498080" y="3785616"/>
            <a:ext cx="3063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Loan locked and monitored on BlockDAG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13232" y="4901184"/>
            <a:ext cx="539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300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Positioning: asset owners bring verified collateral; liquidity partners bring capital; Moore &amp; Crew brings the RWA rail.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17" name="Text 15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78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10, GO-TO-MARKET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576072" y="749808"/>
            <a:ext cx="11036808" cy="0"/>
          </a:xfrm>
          <a:prstGeom prst="line">
            <a:avLst/>
          </a:prstGeom>
          <a:noFill/>
          <a:ln w="12700">
            <a:solidFill>
              <a:srgbClr val="DED9C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76072" y="978408"/>
            <a:ext cx="78638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Commercial rollout: readiness, pilot, then facility scale.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41080" y="1078992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offer is staged so each side knows when collateral becomes lendable and when capital can be committed.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58368" y="2578608"/>
            <a:ext cx="342900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" y="2761488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30 days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859536" y="3154680"/>
            <a:ext cx="302666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RWA readiness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59536" y="3749040"/>
            <a:ext cx="302666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Asset templates, evidence standard, legal/control model, admin console, lender pack format.</a:t>
            </a:r>
            <a:endParaRPr lang="en-US" sz="1060" dirty="0"/>
          </a:p>
        </p:txBody>
      </p:sp>
      <p:sp>
        <p:nvSpPr>
          <p:cNvPr id="11" name="Shape 9"/>
          <p:cNvSpPr/>
          <p:nvPr/>
        </p:nvSpPr>
        <p:spPr>
          <a:xfrm>
            <a:off x="4261104" y="2578608"/>
            <a:ext cx="342900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62272" y="2761488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90 days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4462272" y="3154680"/>
            <a:ext cx="302666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 facility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462272" y="3749040"/>
            <a:ext cx="302666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25-50 assets, one control party, one appraiser, one anchor liquidity partner, capped LTV.</a:t>
            </a:r>
            <a:endParaRPr lang="en-US" sz="1060" dirty="0"/>
          </a:p>
        </p:txBody>
      </p:sp>
      <p:sp>
        <p:nvSpPr>
          <p:cNvPr id="15" name="Shape 13"/>
          <p:cNvSpPr/>
          <p:nvPr/>
        </p:nvSpPr>
        <p:spPr>
          <a:xfrm>
            <a:off x="7863840" y="2578608"/>
            <a:ext cx="3429000" cy="292608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65008" y="2761488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Scale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8065008" y="3154680"/>
            <a:ext cx="302666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Liquidity network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065008" y="3749040"/>
            <a:ext cx="302666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Repeatable vertical templates, multiple lenders, SPV/facility options, automated monitoring.</a:t>
            </a:r>
            <a:endParaRPr lang="en-US" sz="1060" dirty="0"/>
          </a:p>
        </p:txBody>
      </p:sp>
      <p:sp>
        <p:nvSpPr>
          <p:cNvPr id="19" name="Text 17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20" name="Text 18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7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11, NEXT STEP</a:t>
            </a:r>
            <a:endParaRPr lang="en-US" sz="820" dirty="0"/>
          </a:p>
        </p:txBody>
      </p:sp>
      <p:sp>
        <p:nvSpPr>
          <p:cNvPr id="4" name="Text 2"/>
          <p:cNvSpPr/>
          <p:nvPr/>
        </p:nvSpPr>
        <p:spPr>
          <a:xfrm>
            <a:off x="685800" y="1051560"/>
            <a:ext cx="6583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Choose your path.</a:t>
            </a:r>
            <a:endParaRPr lang="en-US" sz="5000" dirty="0"/>
          </a:p>
        </p:txBody>
      </p:sp>
      <p:sp>
        <p:nvSpPr>
          <p:cNvPr id="5" name="Shape 3"/>
          <p:cNvSpPr/>
          <p:nvPr/>
        </p:nvSpPr>
        <p:spPr>
          <a:xfrm>
            <a:off x="777240" y="2395728"/>
            <a:ext cx="5166360" cy="2514600"/>
          </a:xfrm>
          <a:prstGeom prst="roundRect">
            <a:avLst>
              <a:gd name="adj" fmla="val 5818"/>
            </a:avLst>
          </a:prstGeom>
          <a:solidFill>
            <a:srgbClr val="FBFAF7"/>
          </a:solidFill>
          <a:ln w="12700">
            <a:solidFill>
              <a:srgbClr val="FBFAF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309360" y="2395728"/>
            <a:ext cx="5166360" cy="2514600"/>
          </a:xfrm>
          <a:prstGeom prst="roundRect">
            <a:avLst>
              <a:gd name="adj" fmla="val 5818"/>
            </a:avLst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15568" y="2743200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own assets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1115568" y="3419856"/>
            <a:ext cx="3886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32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create the collateral template, evidence pack, control workflow, and lender-ready facility structure.</a:t>
            </a:r>
            <a:endParaRPr lang="en-US" sz="1320" dirty="0"/>
          </a:p>
        </p:txBody>
      </p:sp>
      <p:sp>
        <p:nvSpPr>
          <p:cNvPr id="9" name="Text 7"/>
          <p:cNvSpPr/>
          <p:nvPr/>
        </p:nvSpPr>
        <p:spPr>
          <a:xfrm>
            <a:off x="6647688" y="2743200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provide liquidity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6647688" y="3419856"/>
            <a:ext cx="3886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320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show verified collateral pools, covenant state, valuation haircuts, and enforceable secured-credit terms.</a:t>
            </a:r>
            <a:endParaRPr lang="en-US" sz="1320" dirty="0"/>
          </a:p>
        </p:txBody>
      </p:sp>
      <p:sp>
        <p:nvSpPr>
          <p:cNvPr id="11" name="Text 9"/>
          <p:cNvSpPr/>
          <p:nvPr/>
        </p:nvSpPr>
        <p:spPr>
          <a:xfrm>
            <a:off x="777240" y="5650992"/>
            <a:ext cx="3291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7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rwa.mooreandcrew.com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8321040" y="565099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nic@macula.co.za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14" name="Text 12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7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01, MARKET THESIS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576072" y="749808"/>
            <a:ext cx="11036808" cy="0"/>
          </a:xfrm>
          <a:prstGeom prst="line">
            <a:avLst/>
          </a:prstGeom>
          <a:noFill/>
          <a:ln w="12700">
            <a:solidFill>
              <a:srgbClr val="DED9C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76072" y="978408"/>
            <a:ext cx="78638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RWAs are not a token story. They are a credit infrastructure story.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41080" y="1078992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market needs verifiable collateral rails before capital can move at scale.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76072" y="2743200"/>
            <a:ext cx="3520440" cy="2514600"/>
          </a:xfrm>
          <a:prstGeom prst="roundRect">
            <a:avLst>
              <a:gd name="adj" fmla="val 436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92608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" y="3319272"/>
            <a:ext cx="311810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Assets are offline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77240" y="3913632"/>
            <a:ext cx="3118104" cy="11612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Ownership, condition, custody, insurance, and value sit in private documents and operating systems.</a:t>
            </a:r>
            <a:endParaRPr lang="en-US" sz="1060" dirty="0"/>
          </a:p>
        </p:txBody>
      </p:sp>
      <p:sp>
        <p:nvSpPr>
          <p:cNvPr id="11" name="Shape 9"/>
          <p:cNvSpPr/>
          <p:nvPr/>
        </p:nvSpPr>
        <p:spPr>
          <a:xfrm>
            <a:off x="4270248" y="2743200"/>
            <a:ext cx="3520440" cy="2514600"/>
          </a:xfrm>
          <a:prstGeom prst="roundRect">
            <a:avLst>
              <a:gd name="adj" fmla="val 436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71416" y="292608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4471416" y="3319272"/>
            <a:ext cx="311810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Lenders need controls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471416" y="3913632"/>
            <a:ext cx="3118104" cy="11612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Capital providers need proof, enforceability, monitoring, and a clean default path before they fund.</a:t>
            </a:r>
            <a:endParaRPr lang="en-US" sz="1060" dirty="0"/>
          </a:p>
        </p:txBody>
      </p:sp>
      <p:sp>
        <p:nvSpPr>
          <p:cNvPr id="15" name="Shape 13"/>
          <p:cNvSpPr/>
          <p:nvPr/>
        </p:nvSpPr>
        <p:spPr>
          <a:xfrm>
            <a:off x="7964424" y="2743200"/>
            <a:ext cx="3520440" cy="2514600"/>
          </a:xfrm>
          <a:prstGeom prst="roundRect">
            <a:avLst>
              <a:gd name="adj" fmla="val 436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165592" y="292608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8165592" y="3319272"/>
            <a:ext cx="311810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Blockchain adds integrity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165592" y="3913632"/>
            <a:ext cx="3118104" cy="11612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BlockDAG records hashes, attestations, certificates, loan state, and covenant events without exposing private files.</a:t>
            </a:r>
            <a:endParaRPr lang="en-US" sz="1060" dirty="0"/>
          </a:p>
        </p:txBody>
      </p:sp>
      <p:sp>
        <p:nvSpPr>
          <p:cNvPr id="19" name="Text 17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20" name="Text 18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7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02, AUDIENCE SPLIT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576072" y="749808"/>
            <a:ext cx="11036808" cy="0"/>
          </a:xfrm>
          <a:prstGeom prst="line">
            <a:avLst/>
          </a:prstGeom>
          <a:noFill/>
          <a:ln w="12700">
            <a:solidFill>
              <a:srgbClr val="DED9C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76072" y="978408"/>
            <a:ext cx="78638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platform. Two buyer journeys.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41080" y="1078992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Every conversation routes into one of two workflows: collateral supply or capital supply.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76072" y="2505456"/>
            <a:ext cx="5440680" cy="3337560"/>
          </a:xfrm>
          <a:prstGeom prst="roundRect">
            <a:avLst>
              <a:gd name="adj" fmla="val 4384"/>
            </a:avLst>
          </a:prstGeom>
          <a:solidFill>
            <a:srgbClr val="FFFFFF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172200" y="2505456"/>
            <a:ext cx="5440680" cy="3337560"/>
          </a:xfrm>
          <a:prstGeom prst="roundRect">
            <a:avLst>
              <a:gd name="adj" fmla="val 4384"/>
            </a:avLst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2779776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 you interested in RWA?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868680" y="3401568"/>
            <a:ext cx="4343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5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 asset owners, borrowers, platforms, warehouses, registries, and operating businesses.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868680" y="4160520"/>
            <a:ext cx="251460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87552" y="4224528"/>
            <a:ext cx="22768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Validate assets</a:t>
            </a:r>
            <a:endParaRPr lang="en-US" sz="880" dirty="0"/>
          </a:p>
        </p:txBody>
      </p:sp>
      <p:sp>
        <p:nvSpPr>
          <p:cNvPr id="13" name="Shape 11"/>
          <p:cNvSpPr/>
          <p:nvPr/>
        </p:nvSpPr>
        <p:spPr>
          <a:xfrm>
            <a:off x="868680" y="4544568"/>
            <a:ext cx="251460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4608576"/>
            <a:ext cx="22768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Create lender pack</a:t>
            </a:r>
            <a:endParaRPr lang="en-US" sz="880" dirty="0"/>
          </a:p>
        </p:txBody>
      </p:sp>
      <p:sp>
        <p:nvSpPr>
          <p:cNvPr id="15" name="Shape 13"/>
          <p:cNvSpPr/>
          <p:nvPr/>
        </p:nvSpPr>
        <p:spPr>
          <a:xfrm>
            <a:off x="868680" y="4928616"/>
            <a:ext cx="251460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87552" y="4992624"/>
            <a:ext cx="22768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Mint RWA certificate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868680" y="5312664"/>
            <a:ext cx="251460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5376672"/>
            <a:ext cx="22768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Borrow against collateral</a:t>
            </a:r>
            <a:endParaRPr lang="en-US" sz="880" dirty="0"/>
          </a:p>
        </p:txBody>
      </p:sp>
      <p:sp>
        <p:nvSpPr>
          <p:cNvPr id="19" name="Text 17"/>
          <p:cNvSpPr/>
          <p:nvPr/>
        </p:nvSpPr>
        <p:spPr>
          <a:xfrm>
            <a:off x="6464808" y="2779776"/>
            <a:ext cx="4343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 you interested in providing liquidity?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6464808" y="3584448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50" dirty="0">
                <a:solidFill>
                  <a:srgbClr val="D7D7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 private credit, banks, family offices, trade-finance desks, treasuries, and stablecoin lenders.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6464808" y="4315968"/>
            <a:ext cx="2697480" cy="310896"/>
          </a:xfrm>
          <a:prstGeom prst="roundRect">
            <a:avLst>
              <a:gd name="adj" fmla="val 47059"/>
            </a:avLst>
          </a:prstGeom>
          <a:solidFill>
            <a:srgbClr val="FF7A1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83680" y="4379976"/>
            <a:ext cx="24597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Review verified collateral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6464808" y="4700016"/>
            <a:ext cx="2697480" cy="310896"/>
          </a:xfrm>
          <a:prstGeom prst="roundRect">
            <a:avLst>
              <a:gd name="adj" fmla="val 47059"/>
            </a:avLst>
          </a:prstGeom>
          <a:solidFill>
            <a:srgbClr val="FF7A1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83680" y="4764024"/>
            <a:ext cx="24597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Price risk and LTV</a:t>
            </a:r>
            <a:endParaRPr lang="en-US" sz="880" dirty="0"/>
          </a:p>
        </p:txBody>
      </p:sp>
      <p:sp>
        <p:nvSpPr>
          <p:cNvPr id="25" name="Shape 23"/>
          <p:cNvSpPr/>
          <p:nvPr/>
        </p:nvSpPr>
        <p:spPr>
          <a:xfrm>
            <a:off x="6464808" y="5084064"/>
            <a:ext cx="2697480" cy="310896"/>
          </a:xfrm>
          <a:prstGeom prst="roundRect">
            <a:avLst>
              <a:gd name="adj" fmla="val 47059"/>
            </a:avLst>
          </a:prstGeom>
          <a:solidFill>
            <a:srgbClr val="FF7A1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0" y="5148072"/>
            <a:ext cx="24597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Fund facility</a:t>
            </a:r>
            <a:endParaRPr lang="en-US" sz="880" dirty="0"/>
          </a:p>
        </p:txBody>
      </p:sp>
      <p:sp>
        <p:nvSpPr>
          <p:cNvPr id="27" name="Shape 25"/>
          <p:cNvSpPr/>
          <p:nvPr/>
        </p:nvSpPr>
        <p:spPr>
          <a:xfrm>
            <a:off x="6464808" y="5468112"/>
            <a:ext cx="2697480" cy="310896"/>
          </a:xfrm>
          <a:prstGeom prst="roundRect">
            <a:avLst>
              <a:gd name="adj" fmla="val 47059"/>
            </a:avLst>
          </a:prstGeom>
          <a:solidFill>
            <a:srgbClr val="FF7A1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83680" y="5532120"/>
            <a:ext cx="24597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Monitor covenant events</a:t>
            </a:r>
            <a:endParaRPr lang="en-US" sz="880" dirty="0"/>
          </a:p>
        </p:txBody>
      </p:sp>
      <p:sp>
        <p:nvSpPr>
          <p:cNvPr id="29" name="Text 27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30" name="Text 28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7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03, ASSET OWNER PATH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576072" y="749808"/>
            <a:ext cx="11036808" cy="0"/>
          </a:xfrm>
          <a:prstGeom prst="line">
            <a:avLst/>
          </a:prstGeom>
          <a:noFill/>
          <a:ln w="12700">
            <a:solidFill>
              <a:srgbClr val="DED9C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76072" y="978408"/>
            <a:ext cx="78638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Path A: asset owners turn controlled assets into credit-ready collateral.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41080" y="1078992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buyer wants capital, but first needs proof, custody/control, valuation, and lender confidence.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85216" y="2834640"/>
            <a:ext cx="1508760" cy="530352"/>
          </a:xfrm>
          <a:prstGeom prst="roundRect">
            <a:avLst>
              <a:gd name="adj" fmla="val 31034"/>
            </a:avLst>
          </a:prstGeom>
          <a:solidFill>
            <a:srgbClr val="FFFFFF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94944" y="2980944"/>
            <a:ext cx="12893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Asset pool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441448" y="2834640"/>
            <a:ext cx="1508760" cy="530352"/>
          </a:xfrm>
          <a:prstGeom prst="roundRect">
            <a:avLst>
              <a:gd name="adj" fmla="val 31034"/>
            </a:avLst>
          </a:prstGeom>
          <a:solidFill>
            <a:srgbClr val="FFFFFF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51176" y="2980944"/>
            <a:ext cx="12893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Evidence pack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297680" y="2834640"/>
            <a:ext cx="1508760" cy="530352"/>
          </a:xfrm>
          <a:prstGeom prst="roundRect">
            <a:avLst>
              <a:gd name="adj" fmla="val 31034"/>
            </a:avLst>
          </a:prstGeom>
          <a:solidFill>
            <a:srgbClr val="FFFFFF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07408" y="2980944"/>
            <a:ext cx="12893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lock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153912" y="2834640"/>
            <a:ext cx="1508760" cy="530352"/>
          </a:xfrm>
          <a:prstGeom prst="roundRect">
            <a:avLst>
              <a:gd name="adj" fmla="val 31034"/>
            </a:avLst>
          </a:prstGeom>
          <a:solidFill>
            <a:srgbClr val="FFFFFF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63640" y="2980944"/>
            <a:ext cx="12893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Valuation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8010144" y="2834640"/>
            <a:ext cx="1508760" cy="530352"/>
          </a:xfrm>
          <a:prstGeom prst="roundRect">
            <a:avLst>
              <a:gd name="adj" fmla="val 31034"/>
            </a:avLst>
          </a:prstGeom>
          <a:solidFill>
            <a:srgbClr val="FFFFFF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119872" y="2980944"/>
            <a:ext cx="12893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Certificate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9866376" y="2834640"/>
            <a:ext cx="1508760" cy="530352"/>
          </a:xfrm>
          <a:prstGeom prst="roundRect">
            <a:avLst>
              <a:gd name="adj" fmla="val 31034"/>
            </a:avLst>
          </a:prstGeom>
          <a:solidFill>
            <a:srgbClr val="FFFFFF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976104" y="2980944"/>
            <a:ext cx="12893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Loan draw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58368" y="4069080"/>
            <a:ext cx="1188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cases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58368" y="4462272"/>
            <a:ext cx="214884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4526280"/>
            <a:ext cx="19110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Diamonds and gemstones</a:t>
            </a:r>
            <a:endParaRPr lang="en-US" sz="880" dirty="0"/>
          </a:p>
        </p:txBody>
      </p:sp>
      <p:sp>
        <p:nvSpPr>
          <p:cNvPr id="22" name="Shape 20"/>
          <p:cNvSpPr/>
          <p:nvPr/>
        </p:nvSpPr>
        <p:spPr>
          <a:xfrm>
            <a:off x="3081528" y="4462272"/>
            <a:ext cx="214884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0" y="4526280"/>
            <a:ext cx="19110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Precious metals</a:t>
            </a:r>
            <a:endParaRPr lang="en-US" sz="880" dirty="0"/>
          </a:p>
        </p:txBody>
      </p:sp>
      <p:sp>
        <p:nvSpPr>
          <p:cNvPr id="24" name="Shape 22"/>
          <p:cNvSpPr/>
          <p:nvPr/>
        </p:nvSpPr>
        <p:spPr>
          <a:xfrm>
            <a:off x="5504688" y="4462272"/>
            <a:ext cx="214884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623560" y="4526280"/>
            <a:ext cx="19110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Inventory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7927848" y="4462272"/>
            <a:ext cx="214884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046720" y="4526280"/>
            <a:ext cx="19110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Equipment and machinery</a:t>
            </a:r>
            <a:endParaRPr lang="en-US" sz="880" dirty="0"/>
          </a:p>
        </p:txBody>
      </p:sp>
      <p:sp>
        <p:nvSpPr>
          <p:cNvPr id="28" name="Shape 26"/>
          <p:cNvSpPr/>
          <p:nvPr/>
        </p:nvSpPr>
        <p:spPr>
          <a:xfrm>
            <a:off x="658368" y="4974336"/>
            <a:ext cx="214884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77240" y="5038344"/>
            <a:ext cx="19110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Receivables</a:t>
            </a:r>
            <a:endParaRPr lang="en-US" sz="880" dirty="0"/>
          </a:p>
        </p:txBody>
      </p:sp>
      <p:sp>
        <p:nvSpPr>
          <p:cNvPr id="30" name="Shape 28"/>
          <p:cNvSpPr/>
          <p:nvPr/>
        </p:nvSpPr>
        <p:spPr>
          <a:xfrm>
            <a:off x="3081528" y="4974336"/>
            <a:ext cx="214884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00400" y="5038344"/>
            <a:ext cx="19110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interests</a:t>
            </a:r>
            <a:endParaRPr lang="en-US" sz="880" dirty="0"/>
          </a:p>
        </p:txBody>
      </p:sp>
      <p:sp>
        <p:nvSpPr>
          <p:cNvPr id="32" name="Shape 30"/>
          <p:cNvSpPr/>
          <p:nvPr/>
        </p:nvSpPr>
        <p:spPr>
          <a:xfrm>
            <a:off x="5504688" y="4974336"/>
            <a:ext cx="2148840" cy="310896"/>
          </a:xfrm>
          <a:prstGeom prst="roundRect">
            <a:avLst>
              <a:gd name="adj" fmla="val 47059"/>
            </a:avLst>
          </a:prstGeom>
          <a:solidFill>
            <a:srgbClr val="FBFAF7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623560" y="5038344"/>
            <a:ext cx="19110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Commodities</a:t>
            </a:r>
            <a:endParaRPr lang="en-US" sz="880" dirty="0"/>
          </a:p>
        </p:txBody>
      </p:sp>
      <p:sp>
        <p:nvSpPr>
          <p:cNvPr id="34" name="Text 32"/>
          <p:cNvSpPr/>
          <p:nvPr/>
        </p:nvSpPr>
        <p:spPr>
          <a:xfrm>
            <a:off x="658368" y="5559552"/>
            <a:ext cx="9784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350" b="1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Outcome: the borrower keeps operational control of the real-world asset while lenders receive a monitored, enforceable collateral position.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36" name="Text 34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7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04, LIQUIDITY PROVIDER PATH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576072" y="749808"/>
            <a:ext cx="11036808" cy="0"/>
          </a:xfrm>
          <a:prstGeom prst="line">
            <a:avLst/>
          </a:prstGeom>
          <a:noFill/>
          <a:ln w="12700">
            <a:solidFill>
              <a:srgbClr val="4A4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76072" y="978408"/>
            <a:ext cx="78638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Path B: liquidity providers fund verified collateral, not vague promises.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41080" y="1078992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D7D7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capital provider receives a common evidence pack, conservative valuation, live covenant state, and clear enforcement workflow.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76072" y="2432304"/>
            <a:ext cx="2761488" cy="3364992"/>
          </a:xfrm>
          <a:prstGeom prst="roundRect">
            <a:avLst>
              <a:gd name="adj" fmla="val 5298"/>
            </a:avLst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547872" y="2432304"/>
            <a:ext cx="2761488" cy="3364992"/>
          </a:xfrm>
          <a:prstGeom prst="roundRect">
            <a:avLst>
              <a:gd name="adj" fmla="val 5298"/>
            </a:avLst>
          </a:prstGeom>
          <a:solidFill>
            <a:srgbClr val="1C1C1C"/>
          </a:solidFill>
          <a:ln w="12700">
            <a:solidFill>
              <a:srgbClr val="4A4A4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519672" y="2432304"/>
            <a:ext cx="2761488" cy="3364992"/>
          </a:xfrm>
          <a:prstGeom prst="roundRect">
            <a:avLst>
              <a:gd name="adj" fmla="val 5298"/>
            </a:avLst>
          </a:prstGeom>
          <a:solidFill>
            <a:srgbClr val="1C1C1C"/>
          </a:solidFill>
          <a:ln w="12700">
            <a:solidFill>
              <a:srgbClr val="4A4A4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491472" y="2432304"/>
            <a:ext cx="2212848" cy="3364992"/>
          </a:xfrm>
          <a:prstGeom prst="roundRect">
            <a:avLst>
              <a:gd name="adj" fmla="val 6612"/>
            </a:avLst>
          </a:prstGeom>
          <a:solidFill>
            <a:srgbClr val="1C1C1C"/>
          </a:solidFill>
          <a:ln w="12700">
            <a:solidFill>
              <a:srgbClr val="4A4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41248" y="2697480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841248" y="3236976"/>
            <a:ext cx="2057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Mandate fit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841248" y="4041648"/>
            <a:ext cx="2011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Asset class, jurisdiction, LTV, tenor, settlement asset, and minimum yield.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813048" y="2697480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AFAFA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813048" y="3236976"/>
            <a:ext cx="2057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Collateral proof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813048" y="4041648"/>
            <a:ext cx="2011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D7D7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Evidence hashes, custody/control, valuation, insurance, borrower KYC, legal docs.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784848" y="2697480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AFAFA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6784848" y="3236976"/>
            <a:ext cx="2057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Facility terms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784848" y="4041648"/>
            <a:ext cx="2011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D7D7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Senior secured line, stablecoin/BDUSD line, SPV facility, or marketplace bid.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9738360" y="2697480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AFAFA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9738360" y="3236976"/>
            <a:ext cx="1508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Monitoring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9738360" y="4041648"/>
            <a:ext cx="157276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D7D7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Live status for LTV, expiry, custody, default, release, and enforcement.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24" name="Text 22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7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05, PLATFORM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576072" y="749808"/>
            <a:ext cx="11036808" cy="0"/>
          </a:xfrm>
          <a:prstGeom prst="line">
            <a:avLst/>
          </a:prstGeom>
          <a:noFill/>
          <a:ln w="12700">
            <a:solidFill>
              <a:srgbClr val="DED9C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76072" y="978408"/>
            <a:ext cx="78638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product is a collateral operating layer.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41080" y="1078992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Private files stay off-chain. Shared proofs, roles, certificate status, and loan events are recorded on BlockDAG.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76072" y="2423160"/>
            <a:ext cx="3456432" cy="1243584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60604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" y="2999232"/>
            <a:ext cx="305409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Intake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77240" y="3593592"/>
            <a:ext cx="3054096" cy="-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Asset class, borrower, ownership, value estimate</a:t>
            </a:r>
            <a:endParaRPr lang="en-US" sz="1060" dirty="0"/>
          </a:p>
        </p:txBody>
      </p:sp>
      <p:sp>
        <p:nvSpPr>
          <p:cNvPr id="11" name="Shape 9"/>
          <p:cNvSpPr/>
          <p:nvPr/>
        </p:nvSpPr>
        <p:spPr>
          <a:xfrm>
            <a:off x="4352544" y="2423160"/>
            <a:ext cx="3456432" cy="1243584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53712" y="260604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4553712" y="2999232"/>
            <a:ext cx="305409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553712" y="3593592"/>
            <a:ext cx="3054096" cy="-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Certificates, invoices, files, hashes, pointers</a:t>
            </a:r>
            <a:endParaRPr lang="en-US" sz="1060" dirty="0"/>
          </a:p>
        </p:txBody>
      </p:sp>
      <p:sp>
        <p:nvSpPr>
          <p:cNvPr id="15" name="Shape 13"/>
          <p:cNvSpPr/>
          <p:nvPr/>
        </p:nvSpPr>
        <p:spPr>
          <a:xfrm>
            <a:off x="8129016" y="2423160"/>
            <a:ext cx="3456432" cy="1243584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30184" y="260604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8330184" y="2999232"/>
            <a:ext cx="305409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330184" y="3593592"/>
            <a:ext cx="3054096" cy="-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Custody, warehouse, registry, assignment, insurance</a:t>
            </a:r>
            <a:endParaRPr lang="en-US" sz="1060" dirty="0"/>
          </a:p>
        </p:txBody>
      </p:sp>
      <p:sp>
        <p:nvSpPr>
          <p:cNvPr id="19" name="Shape 17"/>
          <p:cNvSpPr/>
          <p:nvPr/>
        </p:nvSpPr>
        <p:spPr>
          <a:xfrm>
            <a:off x="576072" y="3931920"/>
            <a:ext cx="3456432" cy="1243584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77240" y="411480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777240" y="4507992"/>
            <a:ext cx="305409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Valuation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777240" y="5102352"/>
            <a:ext cx="3054096" cy="-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Appraiser value, haircut, confidence, expiry</a:t>
            </a:r>
            <a:endParaRPr lang="en-US" sz="1060" dirty="0"/>
          </a:p>
        </p:txBody>
      </p:sp>
      <p:sp>
        <p:nvSpPr>
          <p:cNvPr id="23" name="Shape 21"/>
          <p:cNvSpPr/>
          <p:nvPr/>
        </p:nvSpPr>
        <p:spPr>
          <a:xfrm>
            <a:off x="4352544" y="3931920"/>
            <a:ext cx="3456432" cy="1243584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53712" y="411480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553712" y="4507992"/>
            <a:ext cx="305409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Certificate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4553712" y="5102352"/>
            <a:ext cx="3054096" cy="-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Permissioned RWA certificate status</a:t>
            </a:r>
            <a:endParaRPr lang="en-US" sz="1060" dirty="0"/>
          </a:p>
        </p:txBody>
      </p:sp>
      <p:sp>
        <p:nvSpPr>
          <p:cNvPr id="27" name="Shape 25"/>
          <p:cNvSpPr/>
          <p:nvPr/>
        </p:nvSpPr>
        <p:spPr>
          <a:xfrm>
            <a:off x="8129016" y="3931920"/>
            <a:ext cx="3456432" cy="1243584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330184" y="411480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8330184" y="4507992"/>
            <a:ext cx="305409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Lending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8330184" y="5102352"/>
            <a:ext cx="3054096" cy="-1097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Facility, lender, principal, maturity, release/default</a:t>
            </a:r>
            <a:endParaRPr lang="en-US" sz="1060" dirty="0"/>
          </a:p>
        </p:txBody>
      </p:sp>
      <p:sp>
        <p:nvSpPr>
          <p:cNvPr id="31" name="Text 29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32" name="Text 30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7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06, CAPITAL STACK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576072" y="749808"/>
            <a:ext cx="11036808" cy="0"/>
          </a:xfrm>
          <a:prstGeom prst="line">
            <a:avLst/>
          </a:prstGeom>
          <a:noFill/>
          <a:ln w="12700">
            <a:solidFill>
              <a:srgbClr val="DED9C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76072" y="978408"/>
            <a:ext cx="78638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liquidity structures can sit on the same collateral rail.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41080" y="1078992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platform does not force one funding model; it gives every model a verified collateral base.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76072" y="2487168"/>
            <a:ext cx="2743200" cy="292608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670048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234086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Senior secured facility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77240" y="3657600"/>
            <a:ext cx="234086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Bank, NBFC, trade-finance desk, private credit fund, or family office commits capital against capped LTV.</a:t>
            </a:r>
            <a:endParaRPr lang="en-US" sz="1060" dirty="0"/>
          </a:p>
        </p:txBody>
      </p:sp>
      <p:sp>
        <p:nvSpPr>
          <p:cNvPr id="11" name="Shape 9"/>
          <p:cNvSpPr/>
          <p:nvPr/>
        </p:nvSpPr>
        <p:spPr>
          <a:xfrm>
            <a:off x="3529584" y="2487168"/>
            <a:ext cx="2743200" cy="292608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730752" y="2670048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730752" y="3063240"/>
            <a:ext cx="234086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Stablecoin or BDUSD line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730752" y="3657600"/>
            <a:ext cx="234086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Treasury or digital-asset lender supplies stable-value liquidity against monitored collateral.</a:t>
            </a:r>
            <a:endParaRPr lang="en-US" sz="1060" dirty="0"/>
          </a:p>
        </p:txBody>
      </p:sp>
      <p:sp>
        <p:nvSpPr>
          <p:cNvPr id="15" name="Shape 13"/>
          <p:cNvSpPr/>
          <p:nvPr/>
        </p:nvSpPr>
        <p:spPr>
          <a:xfrm>
            <a:off x="6483096" y="2487168"/>
            <a:ext cx="2743200" cy="292608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684264" y="2670048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6684264" y="3063240"/>
            <a:ext cx="234086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SPV facility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684264" y="3657600"/>
            <a:ext cx="234086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dedicated vehicle raises capital from multiple investors and lends against approved asset pools.</a:t>
            </a:r>
            <a:endParaRPr lang="en-US" sz="1060" dirty="0"/>
          </a:p>
        </p:txBody>
      </p:sp>
      <p:sp>
        <p:nvSpPr>
          <p:cNvPr id="19" name="Shape 17"/>
          <p:cNvSpPr/>
          <p:nvPr/>
        </p:nvSpPr>
        <p:spPr>
          <a:xfrm>
            <a:off x="9436608" y="2487168"/>
            <a:ext cx="2468880" cy="292608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ED9C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637776" y="2670048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9637776" y="3063240"/>
            <a:ext cx="206654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Marketplace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637776" y="3657600"/>
            <a:ext cx="206654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6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Approved lenders review the same verified pack and bid on terms.</a:t>
            </a:r>
            <a:endParaRPr lang="en-US" sz="1060" dirty="0"/>
          </a:p>
        </p:txBody>
      </p:sp>
      <p:sp>
        <p:nvSpPr>
          <p:cNvPr id="23" name="Text 21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24" name="Text 22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7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07, BLOCKDAG MODEL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576072" y="749808"/>
            <a:ext cx="11036808" cy="0"/>
          </a:xfrm>
          <a:prstGeom prst="line">
            <a:avLst/>
          </a:prstGeom>
          <a:noFill/>
          <a:ln w="12700">
            <a:solidFill>
              <a:srgbClr val="DED9C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76072" y="978408"/>
            <a:ext cx="78638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 on-chain pattern: hash evidence, tokenize the certificate, keep sensitive files private.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41080" y="1078992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BlockDAG is the integrity and state layer, not the data room.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731520" y="2331720"/>
            <a:ext cx="5303520" cy="338328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355080" y="2331720"/>
            <a:ext cx="4937760" cy="3383280"/>
          </a:xfrm>
          <a:prstGeom prst="roundRect">
            <a:avLst>
              <a:gd name="adj" fmla="val 4324"/>
            </a:avLst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265176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Off-chain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005840" y="3310128"/>
            <a:ext cx="43891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300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Full certificates, legal documents, KYC, insurance, appraiser reports, photos, invoices, and sensitive commercial terms.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4828032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Encrypted storage + controlled lender access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629400" y="265176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On-chain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6629400" y="3310128"/>
            <a:ext cx="40690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300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Evidence manifest hash, custody/control attestation, valuation state, RWA certificate ID/status, loan terms, release/default events.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629400" y="4828032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A0A0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Upgradeable OpenZeppelin UUPS contracts on BlockDAG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16" name="Text 14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</a:t>
            </a:r>
            <a:endParaRPr lang="en-US" sz="78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6072" y="411480"/>
            <a:ext cx="73152" cy="73152"/>
          </a:xfrm>
          <a:prstGeom prst="ellipse">
            <a:avLst/>
          </a:prstGeom>
          <a:solidFill>
            <a:srgbClr val="FF7A1A"/>
          </a:solidFill>
          <a:ln w="12700">
            <a:solidFill>
              <a:srgbClr val="FF7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384048"/>
            <a:ext cx="6583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2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08, VERTICAL EXPANSION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576072" y="749808"/>
            <a:ext cx="11036808" cy="0"/>
          </a:xfrm>
          <a:prstGeom prst="line">
            <a:avLst/>
          </a:prstGeom>
          <a:noFill/>
          <a:ln w="12700">
            <a:solidFill>
              <a:srgbClr val="DED9C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76072" y="978408"/>
            <a:ext cx="786384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A0A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universal RWA platform needs vertical templates, not one-off builds.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41080" y="1078992"/>
            <a:ext cx="2606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26262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Diamonds prove the first use case; the commercial product is repeatable across asset classes.</a:t>
            </a:r>
            <a:endParaRPr lang="en-US" sz="135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" y="2148840"/>
          <a:ext cx="10881360" cy="3886200"/>
        </p:xfrm>
        <a:graphic>
          <a:graphicData uri="http://schemas.openxmlformats.org/drawingml/2006/table">
            <a:tbl>
              <a:tblPr/>
              <a:tblGrid>
                <a:gridCol w="2331720"/>
                <a:gridCol w="4800600"/>
                <a:gridCol w="3749040"/>
              </a:tblGrid>
              <a:tr h="555171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Vertical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Proof/control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Lending fit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5171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Diamonds / gems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GIA or lab reports, vault receipt, insurance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Long-term inventory credit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5171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Precious metals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Assay, serials, vault/warehouse receipt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Commodity secured credit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5171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Inventory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SKU manifest, invoice, inspection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Working capital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5171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Equipment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Serials, title, insurance, site inspection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Asset finance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5171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Receivables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Invoice pool, debtor aging, assignment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Invoice finance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5171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Real estate interests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Title/registry extract, valuation, legal pledge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A0A0A"/>
                          </a:solidFill>
                        </a:rPr>
                        <a:t>Structured secured credit</a:t>
                      </a:r>
                      <a:endParaRPr lang="en-US" sz="1050" dirty="0"/>
                    </a:p>
                  </a:txBody>
                  <a:tcPr marL="73152" marR="73152" marT="73152" marB="73152" anchor="mid">
                    <a:lnL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D9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576072" y="64373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Moore &amp; Crew RWA Collateralization Platform</a:t>
            </a:r>
            <a:endParaRPr lang="en-US" sz="780" dirty="0"/>
          </a:p>
        </p:txBody>
      </p:sp>
      <p:sp>
        <p:nvSpPr>
          <p:cNvPr id="9" name="Text 6"/>
          <p:cNvSpPr/>
          <p:nvPr/>
        </p:nvSpPr>
        <p:spPr>
          <a:xfrm>
            <a:off x="11201400" y="6437376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780" b="1" dirty="0">
                <a:solidFill>
                  <a:srgbClr val="69696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</a:t>
            </a:r>
            <a:endParaRPr lang="en-US" sz="7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Moore and Crew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Moore and Crew RWA Collateralization Platform</dc:title>
  <dc:subject>Universal RWA collateralization and liquidity platform</dc:subject>
  <dc:creator>Moore and Crew</dc:creator>
  <cp:lastModifiedBy>Moore and Crew</cp:lastModifiedBy>
  <cp:revision>1</cp:revision>
  <dcterms:created xsi:type="dcterms:W3CDTF">2026-06-08T08:49:07Z</dcterms:created>
  <dcterms:modified xsi:type="dcterms:W3CDTF">2026-06-08T08:49:07Z</dcterms:modified>
</cp:coreProperties>
</file>